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88" r:id="rId3"/>
    <p:sldId id="283" r:id="rId4"/>
    <p:sldId id="267" r:id="rId5"/>
    <p:sldId id="257" r:id="rId6"/>
    <p:sldId id="258" r:id="rId7"/>
    <p:sldId id="263" r:id="rId8"/>
    <p:sldId id="259" r:id="rId9"/>
    <p:sldId id="264" r:id="rId10"/>
    <p:sldId id="268" r:id="rId11"/>
    <p:sldId id="285" r:id="rId12"/>
    <p:sldId id="269" r:id="rId13"/>
    <p:sldId id="270" r:id="rId14"/>
    <p:sldId id="284" r:id="rId15"/>
    <p:sldId id="271" r:id="rId16"/>
    <p:sldId id="272" r:id="rId17"/>
    <p:sldId id="275" r:id="rId18"/>
    <p:sldId id="276" r:id="rId19"/>
    <p:sldId id="274" r:id="rId20"/>
    <p:sldId id="277" r:id="rId21"/>
    <p:sldId id="279" r:id="rId22"/>
    <p:sldId id="280" r:id="rId23"/>
    <p:sldId id="295" r:id="rId24"/>
    <p:sldId id="292" r:id="rId25"/>
    <p:sldId id="296" r:id="rId26"/>
    <p:sldId id="297" r:id="rId27"/>
    <p:sldId id="293" r:id="rId28"/>
    <p:sldId id="291" r:id="rId29"/>
    <p:sldId id="294" r:id="rId30"/>
    <p:sldId id="286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616" y="1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A9A62-8DDB-0E41-B256-304B37729760}" type="datetimeFigureOut">
              <a:rPr lang="en-US" smtClean="0"/>
              <a:t>5/21/16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BD1DD-85B7-1A4E-8CDE-50088CCF2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7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58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56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97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43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74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19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5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46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5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59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78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AD117F0-FAB1-4E4E-A0C5-9C3ABFDC483C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92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66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14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66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42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0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65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4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8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84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67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06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0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CFF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616F3-59E4-1848-8639-5E6A7639CF96}" type="datetimeFigureOut">
              <a:rPr lang="en-US" smtClean="0"/>
              <a:t>5/21/16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CCFFCC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CCFFC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CCFFC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CCFFC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CCFFC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7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Relationship Id="rId9" Type="http://schemas.openxmlformats.org/officeDocument/2006/relationships/image" Target="../media/image26.jp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7.png"/><Relationship Id="rId6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7.png"/><Relationship Id="rId6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7.png"/><Relationship Id="rId6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6957"/>
            <a:ext cx="7772400" cy="1823847"/>
          </a:xfrm>
        </p:spPr>
        <p:txBody>
          <a:bodyPr/>
          <a:lstStyle/>
          <a:p>
            <a:r>
              <a:rPr lang="en-US" dirty="0" smtClean="0"/>
              <a:t>Building Scalable IMS LTI Tools Using the TSUGI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83682"/>
            <a:ext cx="6400800" cy="2301368"/>
          </a:xfrm>
        </p:spPr>
        <p:txBody>
          <a:bodyPr/>
          <a:lstStyle/>
          <a:p>
            <a:r>
              <a:rPr lang="en-US" dirty="0" smtClean="0"/>
              <a:t>Charles Severance</a:t>
            </a:r>
          </a:p>
          <a:p>
            <a:r>
              <a:rPr lang="en-US" dirty="0" err="1" smtClean="0"/>
              <a:t>www.dr-chuck.com</a:t>
            </a:r>
            <a:endParaRPr lang="en-US" dirty="0" smtClean="0"/>
          </a:p>
          <a:p>
            <a:r>
              <a:rPr lang="en-US" dirty="0" err="1" smtClean="0"/>
              <a:t>www.tsugi.org</a:t>
            </a:r>
            <a:endParaRPr lang="en-US" dirty="0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79375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sugi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522072"/>
            <a:ext cx="2837688" cy="84124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918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urope_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77" y="-11246"/>
            <a:ext cx="2918893" cy="3717089"/>
          </a:xfrm>
          <a:prstGeom prst="rect">
            <a:avLst/>
          </a:prstGeom>
        </p:spPr>
      </p:pic>
      <p:pic>
        <p:nvPicPr>
          <p:cNvPr id="45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787" y="1967867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53" name="Straight Connector 52"/>
          <p:cNvCxnSpPr>
            <a:endCxn id="25" idx="0"/>
          </p:cNvCxnSpPr>
          <p:nvPr/>
        </p:nvCxnSpPr>
        <p:spPr>
          <a:xfrm flipH="1">
            <a:off x="6432427" y="2582850"/>
            <a:ext cx="1133856" cy="2706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2"/>
            <a:endCxn id="48" idx="0"/>
          </p:cNvCxnSpPr>
          <p:nvPr/>
        </p:nvCxnSpPr>
        <p:spPr>
          <a:xfrm flipH="1">
            <a:off x="3278307" y="2446296"/>
            <a:ext cx="4211916" cy="24822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5" idx="2"/>
            <a:endCxn id="47" idx="0"/>
          </p:cNvCxnSpPr>
          <p:nvPr/>
        </p:nvCxnSpPr>
        <p:spPr>
          <a:xfrm flipH="1">
            <a:off x="4312674" y="2446296"/>
            <a:ext cx="3177549" cy="25711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alphaModFix amt="23000"/>
          </a:blip>
          <a:stretch>
            <a:fillRect/>
          </a:stretch>
        </p:blipFill>
        <p:spPr>
          <a:xfrm>
            <a:off x="3057803" y="4134692"/>
            <a:ext cx="4233665" cy="270231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70" y="5017404"/>
            <a:ext cx="441007" cy="449434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03" y="4928498"/>
            <a:ext cx="441007" cy="44943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4848" y="5400738"/>
            <a:ext cx="441007" cy="449434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5" idx="2"/>
            <a:endCxn id="86" idx="0"/>
          </p:cNvCxnSpPr>
          <p:nvPr/>
        </p:nvCxnSpPr>
        <p:spPr>
          <a:xfrm flipH="1">
            <a:off x="5385352" y="2446296"/>
            <a:ext cx="2104871" cy="2954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sia_pol00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7803" cy="3943246"/>
          </a:xfrm>
          <a:prstGeom prst="rect">
            <a:avLst/>
          </a:prstGeom>
        </p:spPr>
      </p:pic>
      <p:pic>
        <p:nvPicPr>
          <p:cNvPr id="56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5" y="1728652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pic>
        <p:nvPicPr>
          <p:cNvPr id="58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07" y="719205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61" name="Straight Connector 60"/>
          <p:cNvCxnSpPr>
            <a:stCxn id="58" idx="2"/>
            <a:endCxn id="48" idx="0"/>
          </p:cNvCxnSpPr>
          <p:nvPr/>
        </p:nvCxnSpPr>
        <p:spPr>
          <a:xfrm>
            <a:off x="2054443" y="1197634"/>
            <a:ext cx="1223864" cy="37308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8" idx="2"/>
            <a:endCxn id="47" idx="0"/>
          </p:cNvCxnSpPr>
          <p:nvPr/>
        </p:nvCxnSpPr>
        <p:spPr>
          <a:xfrm>
            <a:off x="2054443" y="1197634"/>
            <a:ext cx="2258231" cy="381977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8" idx="2"/>
            <a:endCxn id="86" idx="0"/>
          </p:cNvCxnSpPr>
          <p:nvPr/>
        </p:nvCxnSpPr>
        <p:spPr>
          <a:xfrm>
            <a:off x="2054443" y="1197634"/>
            <a:ext cx="3330909" cy="420310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2"/>
            <a:endCxn id="25" idx="0"/>
          </p:cNvCxnSpPr>
          <p:nvPr/>
        </p:nvCxnSpPr>
        <p:spPr>
          <a:xfrm>
            <a:off x="2054443" y="1197634"/>
            <a:ext cx="4377984" cy="40921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48" idx="0"/>
          </p:cNvCxnSpPr>
          <p:nvPr/>
        </p:nvCxnSpPr>
        <p:spPr>
          <a:xfrm>
            <a:off x="1724146" y="2446296"/>
            <a:ext cx="1554161" cy="24822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47" idx="0"/>
          </p:cNvCxnSpPr>
          <p:nvPr/>
        </p:nvCxnSpPr>
        <p:spPr>
          <a:xfrm>
            <a:off x="1283139" y="2207081"/>
            <a:ext cx="3029535" cy="281032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6" idx="2"/>
            <a:endCxn id="86" idx="0"/>
          </p:cNvCxnSpPr>
          <p:nvPr/>
        </p:nvCxnSpPr>
        <p:spPr>
          <a:xfrm>
            <a:off x="1263571" y="2207081"/>
            <a:ext cx="4121781" cy="319365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25" idx="0"/>
          </p:cNvCxnSpPr>
          <p:nvPr/>
        </p:nvCxnSpPr>
        <p:spPr>
          <a:xfrm>
            <a:off x="620387" y="2161607"/>
            <a:ext cx="5812040" cy="312816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659474" y="1783201"/>
            <a:ext cx="172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Neo-Colonialism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LTI-style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5" name="Picture 24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6139135" y="5289769"/>
            <a:ext cx="586583" cy="4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49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1.x versus LTI 2.x and Beyond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LTI 1.x – Three pages of spec and some "hello world" code</a:t>
            </a:r>
            <a:endParaRPr lang="en-US" dirty="0"/>
          </a:p>
          <a:p>
            <a:r>
              <a:rPr lang="en-US" dirty="0" smtClean="0"/>
              <a:t>LTI 2.x – Several specs – multiple interactions</a:t>
            </a:r>
          </a:p>
          <a:p>
            <a:pPr lvl="1"/>
            <a:r>
              <a:rPr lang="en-US" dirty="0" smtClean="0"/>
              <a:t>We will need to share common implementations across instructions</a:t>
            </a:r>
            <a:endParaRPr lang="en-US" dirty="0"/>
          </a:p>
          <a:p>
            <a:r>
              <a:rPr lang="en-US" dirty="0" smtClean="0"/>
              <a:t>And what about Caliper, Casa, </a:t>
            </a:r>
            <a:r>
              <a:rPr lang="en-US" dirty="0" err="1" smtClean="0"/>
              <a:t>xAPI</a:t>
            </a:r>
            <a:r>
              <a:rPr lang="en-US" dirty="0" smtClean="0"/>
              <a:t>, etc. 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6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pic>
        <p:nvPicPr>
          <p:cNvPr id="29" name="Picture 28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0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662942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Hosting</a:t>
            </a:r>
          </a:p>
          <a:p>
            <a:r>
              <a:rPr lang="en-US" dirty="0"/>
              <a:t>C</a:t>
            </a:r>
            <a:r>
              <a:rPr lang="en-US" dirty="0" smtClean="0"/>
              <a:t>ontainer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420453" y="3394373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219280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 flipH="1">
            <a:off x="6638061" y="2693182"/>
            <a:ext cx="167424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>
            <a:off x="4526361" y="2693182"/>
            <a:ext cx="312873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3836204" y="4063303"/>
            <a:ext cx="393462" cy="1029957"/>
          </a:xfrm>
          <a:prstGeom prst="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152250" y="4462702"/>
            <a:ext cx="74822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05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5741046" y="3011749"/>
            <a:ext cx="1965338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err="1" smtClean="0"/>
              <a:t>Exp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393067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Prod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51454" y="3397391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738462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>
            <a:off x="6805485" y="2693182"/>
            <a:ext cx="351758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 flipH="1">
            <a:off x="4370235" y="2693182"/>
            <a:ext cx="156126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49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" y="0"/>
            <a:ext cx="883642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976" y="1684229"/>
            <a:ext cx="233059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err="1" smtClean="0"/>
              <a:t>www.tsugi.org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567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3" y="31360"/>
            <a:ext cx="8836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8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56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3" y="0"/>
            <a:ext cx="8583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5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457920" y="273629"/>
            <a:ext cx="8228160" cy="1144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203" rIns="0" bIns="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algn="r">
              <a:defRPr/>
            </a:pPr>
            <a:endParaRPr lang="en-US" sz="4000" dirty="0">
              <a:solidFill>
                <a:srgbClr val="CCCCCC"/>
              </a:solidFill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8311680" y="6139365"/>
            <a:ext cx="331200" cy="33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/>
          <a:p>
            <a:pPr hangingPunct="1">
              <a:lnSpc>
                <a:spcPct val="100000"/>
              </a:lnSpc>
              <a:defRPr/>
            </a:pPr>
            <a:fld id="{562317E3-1D01-F942-9EEF-3FBFB59360BE}" type="slidenum">
              <a:rPr lang="en-US">
                <a:solidFill>
                  <a:srgbClr val="DDDDDD"/>
                </a:solidFill>
                <a:latin typeface="Lucida Sans Unicode" charset="0"/>
                <a:cs typeface="Lucida Sans Unicode" charset="0"/>
              </a:rPr>
              <a:pPr hangingPunct="1">
                <a:lnSpc>
                  <a:spcPct val="100000"/>
                </a:lnSpc>
                <a:defRPr/>
              </a:pPr>
              <a:t>2</a:t>
            </a:fld>
            <a:endParaRPr lang="en-US">
              <a:solidFill>
                <a:srgbClr val="DDDDDD"/>
              </a:solidFill>
              <a:latin typeface="Lucida Sans Unicode" charset="0"/>
              <a:cs typeface="Lucida Sans Unicode" charset="0"/>
            </a:endParaRPr>
          </a:p>
        </p:txBody>
      </p:sp>
      <p:pic>
        <p:nvPicPr>
          <p:cNvPr id="17411" name="Picture 1" descr="BookCoverPreviewFront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121" y="456529"/>
            <a:ext cx="3754080" cy="5350161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2" descr="2013-11-Coursera-LTI-Tatto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t="-227" r="-5936" b="25294"/>
          <a:stretch>
            <a:fillRect/>
          </a:stretch>
        </p:blipFill>
        <p:spPr bwMode="auto">
          <a:xfrm>
            <a:off x="1323360" y="2229354"/>
            <a:ext cx="3456000" cy="346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4936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/ Configuration similar to Moodle</a:t>
            </a:r>
          </a:p>
          <a:p>
            <a:r>
              <a:rPr lang="en-US" dirty="0" smtClean="0"/>
              <a:t>Emulate the Moodle APIs / Runtime</a:t>
            </a:r>
          </a:p>
          <a:p>
            <a:r>
              <a:rPr lang="en-US" dirty="0" smtClean="0"/>
              <a:t>Multi-tenant </a:t>
            </a:r>
          </a:p>
          <a:p>
            <a:r>
              <a:rPr lang="en-US" dirty="0" smtClean="0"/>
              <a:t>Cookie free (i.e. loves </a:t>
            </a:r>
            <a:r>
              <a:rPr lang="en-US" dirty="0" err="1" smtClean="0"/>
              <a:t>iframes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Uses PDO with some rules about FK for easy cleanup</a:t>
            </a:r>
          </a:p>
          <a:p>
            <a:r>
              <a:rPr lang="en-US" dirty="0" smtClean="0"/>
              <a:t>Auto-</a:t>
            </a:r>
            <a:r>
              <a:rPr lang="en-US" dirty="0" err="1" smtClean="0"/>
              <a:t>ddl</a:t>
            </a:r>
            <a:r>
              <a:rPr lang="en-US" dirty="0" smtClean="0"/>
              <a:t> feature to upgrade schema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51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6445"/>
          </a:xfrm>
        </p:spPr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Tool Code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8212" y="1207772"/>
            <a:ext cx="6556678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&lt;?</a:t>
            </a:r>
            <a:r>
              <a:rPr lang="en-US" b="1" dirty="0" err="1">
                <a:latin typeface="Courier"/>
                <a:cs typeface="Courier"/>
              </a:rPr>
              <a:t>php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"../../</a:t>
            </a:r>
            <a:r>
              <a:rPr lang="en-US" b="1" dirty="0" err="1">
                <a:latin typeface="Courier"/>
                <a:cs typeface="Courier"/>
              </a:rPr>
              <a:t>config.php</a:t>
            </a:r>
            <a:r>
              <a:rPr lang="en-US" b="1" dirty="0">
                <a:latin typeface="Courier"/>
                <a:cs typeface="Courier"/>
              </a:rPr>
              <a:t>";</a:t>
            </a: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$CFG-&gt;</a:t>
            </a:r>
            <a:r>
              <a:rPr lang="en-US" b="1" dirty="0" err="1">
                <a:latin typeface="Courier"/>
                <a:cs typeface="Courier"/>
              </a:rPr>
              <a:t>dirroot</a:t>
            </a:r>
            <a:r>
              <a:rPr lang="en-US" b="1" dirty="0">
                <a:latin typeface="Courier"/>
                <a:cs typeface="Courier"/>
              </a:rPr>
              <a:t>."/</a:t>
            </a:r>
            <a:r>
              <a:rPr lang="en-US" b="1" dirty="0" err="1">
                <a:latin typeface="Courier"/>
                <a:cs typeface="Courier"/>
              </a:rPr>
              <a:t>pdo.php</a:t>
            </a:r>
            <a:r>
              <a:rPr lang="en-US" b="1" dirty="0">
                <a:latin typeface="Courier"/>
                <a:cs typeface="Courier"/>
              </a:rPr>
              <a:t>";</a:t>
            </a: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$CFG-&gt;</a:t>
            </a:r>
            <a:r>
              <a:rPr lang="en-US" b="1" dirty="0" err="1">
                <a:latin typeface="Courier"/>
                <a:cs typeface="Courier"/>
              </a:rPr>
              <a:t>dirroot</a:t>
            </a:r>
            <a:r>
              <a:rPr lang="en-US" b="1" dirty="0">
                <a:latin typeface="Courier"/>
                <a:cs typeface="Courier"/>
              </a:rPr>
              <a:t>."/lib/</a:t>
            </a:r>
            <a:r>
              <a:rPr lang="en-US" b="1" dirty="0" err="1">
                <a:latin typeface="Courier"/>
                <a:cs typeface="Courier"/>
              </a:rPr>
              <a:t>lms_lib.php</a:t>
            </a:r>
            <a:r>
              <a:rPr lang="en-US" b="1" dirty="0">
                <a:latin typeface="Courier"/>
                <a:cs typeface="Courier"/>
              </a:rPr>
              <a:t>"</a:t>
            </a:r>
            <a:r>
              <a:rPr lang="en-US" b="1" dirty="0" smtClean="0">
                <a:latin typeface="Courier"/>
                <a:cs typeface="Courier"/>
              </a:rPr>
              <a:t>;</a:t>
            </a: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use </a:t>
            </a:r>
            <a:r>
              <a:rPr lang="en-US" b="1" dirty="0">
                <a:latin typeface="Courier"/>
                <a:cs typeface="Courier"/>
              </a:rPr>
              <a:t>\</a:t>
            </a:r>
            <a:r>
              <a:rPr lang="en-US" b="1" dirty="0" err="1">
                <a:latin typeface="Courier"/>
                <a:cs typeface="Courier"/>
              </a:rPr>
              <a:t>Tsugi</a:t>
            </a:r>
            <a:r>
              <a:rPr lang="en-US" b="1" dirty="0">
                <a:latin typeface="Courier"/>
                <a:cs typeface="Courier"/>
              </a:rPr>
              <a:t>\Core\</a:t>
            </a:r>
            <a:r>
              <a:rPr lang="en-US" b="1" dirty="0" smtClean="0">
                <a:latin typeface="Courier"/>
                <a:cs typeface="Courier"/>
              </a:rPr>
              <a:t>LTIX;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$</a:t>
            </a:r>
            <a:r>
              <a:rPr lang="en-US" b="1" dirty="0">
                <a:latin typeface="Courier"/>
                <a:cs typeface="Courier"/>
              </a:rPr>
              <a:t>LTI = </a:t>
            </a:r>
            <a:r>
              <a:rPr lang="en-US" b="1" dirty="0" smtClean="0">
                <a:latin typeface="Courier"/>
                <a:cs typeface="Courier"/>
              </a:rPr>
              <a:t>LTIX</a:t>
            </a:r>
            <a:r>
              <a:rPr lang="en-US" b="1" dirty="0">
                <a:latin typeface="Courier"/>
                <a:cs typeface="Courier"/>
              </a:rPr>
              <a:t>::</a:t>
            </a:r>
            <a:r>
              <a:rPr lang="en-US" b="1" dirty="0" err="1">
                <a:latin typeface="Courier"/>
                <a:cs typeface="Courier"/>
              </a:rPr>
              <a:t>requireData</a:t>
            </a:r>
            <a:r>
              <a:rPr lang="en-US" b="1" dirty="0">
                <a:latin typeface="Courier"/>
                <a:cs typeface="Courier"/>
              </a:rPr>
              <a:t>(array('</a:t>
            </a:r>
            <a:r>
              <a:rPr lang="en-US" b="1" dirty="0" err="1">
                <a:latin typeface="Courier"/>
                <a:cs typeface="Courier"/>
              </a:rPr>
              <a:t>user_id</a:t>
            </a:r>
            <a:r>
              <a:rPr lang="en-US" b="1" dirty="0">
                <a:latin typeface="Courier"/>
                <a:cs typeface="Courier"/>
              </a:rPr>
              <a:t>', </a:t>
            </a:r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 '</a:t>
            </a:r>
            <a:r>
              <a:rPr lang="en-US" b="1" dirty="0" err="1">
                <a:latin typeface="Courier"/>
                <a:cs typeface="Courier"/>
              </a:rPr>
              <a:t>link_id</a:t>
            </a:r>
            <a:r>
              <a:rPr lang="en-US" b="1" dirty="0">
                <a:latin typeface="Courier"/>
                <a:cs typeface="Courier"/>
              </a:rPr>
              <a:t>', </a:t>
            </a:r>
            <a:r>
              <a:rPr lang="en-US" b="1" dirty="0" smtClean="0">
                <a:latin typeface="Courier"/>
                <a:cs typeface="Courier"/>
              </a:rPr>
              <a:t>'</a:t>
            </a:r>
            <a:r>
              <a:rPr lang="en-US" b="1" dirty="0">
                <a:latin typeface="Courier"/>
                <a:cs typeface="Courier"/>
              </a:rPr>
              <a:t>role','</a:t>
            </a:r>
            <a:r>
              <a:rPr lang="en-US" b="1" dirty="0" err="1">
                <a:latin typeface="Courier"/>
                <a:cs typeface="Courier"/>
              </a:rPr>
              <a:t>context_id</a:t>
            </a:r>
            <a:r>
              <a:rPr lang="en-US" b="1" dirty="0">
                <a:latin typeface="Courier"/>
                <a:cs typeface="Courier"/>
              </a:rPr>
              <a:t>'))</a:t>
            </a:r>
            <a:r>
              <a:rPr lang="en-US" b="1" dirty="0" smtClean="0">
                <a:latin typeface="Courier"/>
                <a:cs typeface="Courier"/>
              </a:rPr>
              <a:t>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.</a:t>
            </a:r>
            <a:r>
              <a:rPr lang="en-US" b="1" smtClean="0">
                <a:latin typeface="Courier"/>
                <a:cs typeface="Courier"/>
              </a:rPr>
              <a:t>..</a:t>
            </a:r>
            <a:endParaRPr lang="en-US" b="1" dirty="0" smtClean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$OUTPUT-&gt;header();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bodyStart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flashMessages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welcomeUserCourse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if ( $USER-&gt;instructor ) </a:t>
            </a:r>
            <a:r>
              <a:rPr lang="en-US" b="1" dirty="0" smtClean="0">
                <a:latin typeface="Courier"/>
                <a:cs typeface="Courier"/>
              </a:rPr>
              <a:t>{</a:t>
            </a: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...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1609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8615"/>
            <a:ext cx="8229600" cy="2701995"/>
          </a:xfrm>
        </p:spPr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lti-tools.dr-chuck.com</a:t>
            </a:r>
            <a:r>
              <a:rPr lang="en-US" dirty="0" smtClean="0"/>
              <a:t>/</a:t>
            </a:r>
            <a:r>
              <a:rPr lang="en-US" dirty="0" err="1" smtClean="0"/>
              <a:t>tsugi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Developer mode</a:t>
            </a:r>
          </a:p>
          <a:p>
            <a:pPr lvl="1"/>
            <a:r>
              <a:rPr lang="en-US" dirty="0" smtClean="0"/>
              <a:t>Apply for keys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7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2.0 – Break into parts</a:t>
            </a:r>
          </a:p>
          <a:p>
            <a:r>
              <a:rPr lang="en-US" dirty="0"/>
              <a:t>IMS LTI </a:t>
            </a:r>
            <a:r>
              <a:rPr lang="en-US" dirty="0" smtClean="0"/>
              <a:t>2.1 </a:t>
            </a:r>
            <a:r>
              <a:rPr lang="en-US" dirty="0"/>
              <a:t>Support </a:t>
            </a:r>
          </a:p>
          <a:p>
            <a:r>
              <a:rPr lang="en-US" dirty="0" smtClean="0"/>
              <a:t>Improve Internationalization </a:t>
            </a:r>
          </a:p>
          <a:p>
            <a:r>
              <a:rPr lang="en-US" dirty="0" err="1" smtClean="0"/>
              <a:t>xAPI</a:t>
            </a:r>
            <a:r>
              <a:rPr lang="en-US" dirty="0" smtClean="0"/>
              <a:t> support</a:t>
            </a:r>
          </a:p>
          <a:p>
            <a:r>
              <a:rPr lang="en-US" dirty="0" smtClean="0"/>
              <a:t>IMS Caliper Support</a:t>
            </a:r>
          </a:p>
          <a:p>
            <a:r>
              <a:rPr lang="en-US" dirty="0" smtClean="0"/>
              <a:t>IMS Casa Support</a:t>
            </a:r>
          </a:p>
          <a:p>
            <a:r>
              <a:rPr lang="en-US" dirty="0" smtClean="0"/>
              <a:t>Moodle Outreach?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65541" y="4390566"/>
            <a:ext cx="27428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FF00"/>
                </a:solidFill>
              </a:rPr>
              <a:t>Tsugi</a:t>
            </a:r>
            <a:r>
              <a:rPr lang="en-US" sz="2400" dirty="0" smtClean="0">
                <a:solidFill>
                  <a:srgbClr val="FFFF00"/>
                </a:solidFill>
              </a:rPr>
              <a:t> is in 24x7 production and I can support a few experimenters on my servers.</a:t>
            </a:r>
          </a:p>
        </p:txBody>
      </p:sp>
    </p:spTree>
    <p:extLst>
      <p:ext uri="{BB962C8B-B14F-4D97-AF65-F5344CB8AC3E}">
        <p14:creationId xmlns:p14="http://schemas.microsoft.com/office/powerpoint/2010/main" val="10573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Currently just a library and sample servlet</a:t>
            </a:r>
          </a:p>
          <a:p>
            <a:r>
              <a:rPr lang="en-US" sz="2800" dirty="0" smtClean="0"/>
              <a:t>APIs + factory pattern</a:t>
            </a:r>
          </a:p>
          <a:p>
            <a:r>
              <a:rPr lang="en-US" sz="2800" dirty="0" smtClean="0"/>
              <a:t>Depends on PHP </a:t>
            </a:r>
            <a:r>
              <a:rPr lang="en-US" sz="2800" dirty="0" err="1" smtClean="0"/>
              <a:t>Tsugi</a:t>
            </a:r>
            <a:endParaRPr lang="en-US" sz="2800" dirty="0" smtClean="0"/>
          </a:p>
          <a:p>
            <a:pPr lvl="1"/>
            <a:r>
              <a:rPr lang="en-US" dirty="0" smtClean="0"/>
              <a:t>Database table management</a:t>
            </a:r>
          </a:p>
          <a:p>
            <a:pPr lvl="1"/>
            <a:r>
              <a:rPr lang="en-US" dirty="0" smtClean="0"/>
              <a:t>Developer test harness</a:t>
            </a:r>
          </a:p>
          <a:p>
            <a:pPr lvl="1"/>
            <a:r>
              <a:rPr lang="en-US" dirty="0" smtClean="0"/>
              <a:t>Shares core data tables with PHP </a:t>
            </a:r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sz="2800" dirty="0" smtClean="0"/>
              <a:t>More to develop</a:t>
            </a:r>
          </a:p>
          <a:p>
            <a:pPr lvl="1"/>
            <a:r>
              <a:rPr lang="en-US" dirty="0" smtClean="0"/>
              <a:t>Java database/key admin</a:t>
            </a:r>
          </a:p>
          <a:p>
            <a:pPr lvl="1"/>
            <a:r>
              <a:rPr lang="en-US" dirty="0" smtClean="0"/>
              <a:t>Java developer console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58356" cy="1143000"/>
          </a:xfrm>
        </p:spPr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430890" y="637705"/>
            <a:ext cx="42114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csev.github.io</a:t>
            </a:r>
            <a:r>
              <a:rPr lang="en-US" sz="2400" dirty="0"/>
              <a:t>/</a:t>
            </a:r>
            <a:r>
              <a:rPr lang="en-US" sz="2400" dirty="0" err="1"/>
              <a:t>tsugi</a:t>
            </a:r>
            <a:r>
              <a:rPr lang="en-US" sz="2400" dirty="0"/>
              <a:t>-java/</a:t>
            </a:r>
          </a:p>
        </p:txBody>
      </p:sp>
    </p:spTree>
    <p:extLst>
      <p:ext uri="{BB962C8B-B14F-4D97-AF65-F5344CB8AC3E}">
        <p14:creationId xmlns:p14="http://schemas.microsoft.com/office/powerpoint/2010/main" val="533382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78311" y="4600223"/>
            <a:ext cx="3268133" cy="1507972"/>
          </a:xfrm>
        </p:spPr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r>
              <a:rPr lang="en-US" dirty="0" smtClean="0"/>
              <a:t> Tool Code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397375" y="157193"/>
            <a:ext cx="8188159" cy="6247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Launch launch = </a:t>
            </a:r>
            <a:r>
              <a:rPr lang="en-US" sz="1600" dirty="0" err="1">
                <a:latin typeface="Courier"/>
                <a:cs typeface="Courier"/>
              </a:rPr>
              <a:t>tsugi.getLaunch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req</a:t>
            </a:r>
            <a:r>
              <a:rPr lang="en-US" sz="1600" dirty="0">
                <a:latin typeface="Courier"/>
                <a:cs typeface="Courier"/>
              </a:rPr>
              <a:t>, res)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if ( </a:t>
            </a:r>
            <a:r>
              <a:rPr lang="en-US" sz="1600" dirty="0" err="1">
                <a:latin typeface="Courier"/>
                <a:cs typeface="Courier"/>
              </a:rPr>
              <a:t>launch.isComplete</a:t>
            </a:r>
            <a:r>
              <a:rPr lang="en-US" sz="1600" dirty="0">
                <a:latin typeface="Courier"/>
                <a:cs typeface="Courier"/>
              </a:rPr>
              <a:t>() ) return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if ( ! </a:t>
            </a:r>
            <a:r>
              <a:rPr lang="en-US" sz="1600" dirty="0" err="1">
                <a:latin typeface="Courier"/>
                <a:cs typeface="Courier"/>
              </a:rPr>
              <a:t>launch.isValid</a:t>
            </a:r>
            <a:r>
              <a:rPr lang="en-US" sz="1600" dirty="0">
                <a:latin typeface="Courier"/>
                <a:cs typeface="Courier"/>
              </a:rPr>
              <a:t>() ) </a:t>
            </a:r>
            <a:r>
              <a:rPr lang="en-US" sz="1600" dirty="0" smtClean="0">
                <a:latin typeface="Courier"/>
                <a:cs typeface="Courier"/>
              </a:rPr>
              <a:t>{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    throw new </a:t>
            </a:r>
            <a:r>
              <a:rPr lang="en-US" sz="1600" dirty="0" err="1">
                <a:latin typeface="Courier"/>
                <a:cs typeface="Courier"/>
              </a:rPr>
              <a:t>RuntimeException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launch.getErrorMessage</a:t>
            </a:r>
            <a:r>
              <a:rPr lang="en-US" sz="1600" dirty="0">
                <a:latin typeface="Courier"/>
                <a:cs typeface="Courier"/>
              </a:rPr>
              <a:t>());</a:t>
            </a:r>
          </a:p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}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Output o = </a:t>
            </a:r>
            <a:r>
              <a:rPr lang="en-US" sz="1600" dirty="0" err="1">
                <a:latin typeface="Courier"/>
                <a:cs typeface="Courier"/>
              </a:rPr>
              <a:t>launch.getOutput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Properties p = </a:t>
            </a:r>
            <a:r>
              <a:rPr lang="en-US" sz="1600" dirty="0" err="1">
                <a:latin typeface="Courier"/>
                <a:cs typeface="Courier"/>
              </a:rPr>
              <a:t>o.header</a:t>
            </a:r>
            <a:r>
              <a:rPr lang="en-US" sz="1600" dirty="0">
                <a:latin typeface="Courier"/>
                <a:cs typeface="Courier"/>
              </a:rPr>
              <a:t>(out)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("&lt;title&gt;Sample&lt;/title&gt;")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// Some of my CSS includes..</a:t>
            </a:r>
            <a:r>
              <a:rPr lang="en-US" sz="1600" dirty="0" smtClean="0">
                <a:latin typeface="Courier"/>
                <a:cs typeface="Courier"/>
              </a:rPr>
              <a:t>.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o.bodyStart</a:t>
            </a:r>
            <a:r>
              <a:rPr lang="en-US" sz="1600" dirty="0">
                <a:latin typeface="Courier"/>
                <a:cs typeface="Courier"/>
              </a:rPr>
              <a:t>(out)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o.navStart</a:t>
            </a:r>
            <a:r>
              <a:rPr lang="en-US" sz="1600" dirty="0">
                <a:latin typeface="Courier"/>
                <a:cs typeface="Courier"/>
              </a:rPr>
              <a:t>(out); // If you want it.</a:t>
            </a:r>
            <a:r>
              <a:rPr lang="en-US" sz="1600" dirty="0" smtClean="0">
                <a:latin typeface="Courier"/>
                <a:cs typeface="Courier"/>
              </a:rPr>
              <a:t>.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o.flashMessages</a:t>
            </a:r>
            <a:r>
              <a:rPr lang="en-US" sz="1600" dirty="0">
                <a:latin typeface="Courier"/>
                <a:cs typeface="Courier"/>
              </a:rPr>
              <a:t>(out);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("&lt;pre&gt;");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("Welcome to hello world!");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("&lt;/pre&gt;");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o.navEnd</a:t>
            </a:r>
            <a:r>
              <a:rPr lang="en-US" sz="1600" dirty="0">
                <a:latin typeface="Courier"/>
                <a:cs typeface="Courier"/>
              </a:rPr>
              <a:t>(out); // If you started it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o.footerStart</a:t>
            </a:r>
            <a:r>
              <a:rPr lang="en-US" sz="1600" dirty="0">
                <a:latin typeface="Courier"/>
                <a:cs typeface="Courier"/>
              </a:rPr>
              <a:t>(out);</a:t>
            </a:r>
          </a:p>
          <a:p>
            <a:r>
              <a:rPr lang="en-US" sz="1600" dirty="0">
                <a:latin typeface="Courier"/>
                <a:cs typeface="Courier"/>
              </a:rPr>
              <a:t>        // Some of my own JavaScript goodness</a:t>
            </a:r>
          </a:p>
          <a:p>
            <a:r>
              <a:rPr lang="en-US" sz="1600" dirty="0">
                <a:latin typeface="Courier"/>
                <a:cs typeface="Courier"/>
              </a:rPr>
              <a:t>        $(document).ready( ... );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o.footerEnd</a:t>
            </a:r>
            <a:r>
              <a:rPr lang="en-US" sz="1600" dirty="0">
                <a:latin typeface="Courier"/>
                <a:cs typeface="Courier"/>
              </a:rPr>
              <a:t>(out);</a:t>
            </a:r>
          </a:p>
        </p:txBody>
      </p:sp>
    </p:spTree>
    <p:extLst>
      <p:ext uri="{BB962C8B-B14F-4D97-AF65-F5344CB8AC3E}">
        <p14:creationId xmlns:p14="http://schemas.microsoft.com/office/powerpoint/2010/main" val="139140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34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94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56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Deploying Java </a:t>
            </a:r>
            <a:r>
              <a:rPr lang="en-US" dirty="0" err="1" smtClean="0"/>
              <a:t>Tsugi</a:t>
            </a:r>
            <a:r>
              <a:rPr lang="en-US" dirty="0" smtClean="0"/>
              <a:t> Apps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7477" y="1417638"/>
            <a:ext cx="2662769" cy="2091563"/>
          </a:xfrm>
          <a:prstGeom prst="rect">
            <a:avLst/>
          </a:prstGeom>
          <a:solidFill>
            <a:srgbClr val="0000FF"/>
          </a:solidFill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Tomcat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907477" y="3859305"/>
            <a:ext cx="550406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831058" y="4101437"/>
            <a:ext cx="1351914" cy="1645809"/>
            <a:chOff x="3692298" y="3862740"/>
            <a:chExt cx="1191486" cy="1427249"/>
          </a:xfrm>
        </p:grpSpPr>
        <p:sp>
          <p:nvSpPr>
            <p:cNvPr id="19" name="Rectangle 18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/>
                <a:t>S</a:t>
              </a:r>
              <a:r>
                <a:rPr lang="en-US" sz="2400" dirty="0" err="1" smtClean="0"/>
                <a:t>Tsugi</a:t>
              </a:r>
              <a:endParaRPr lang="en-US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0729" y="4117428"/>
            <a:ext cx="1351914" cy="1645809"/>
            <a:chOff x="1134394" y="2048138"/>
            <a:chExt cx="1351914" cy="1645809"/>
          </a:xfrm>
        </p:grpSpPr>
        <p:sp>
          <p:nvSpPr>
            <p:cNvPr id="26" name="Rectangle 25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96328" y="1420809"/>
            <a:ext cx="2715213" cy="20883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Amazon</a:t>
            </a:r>
          </a:p>
          <a:p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5897609" y="1750695"/>
            <a:ext cx="1351914" cy="1589545"/>
            <a:chOff x="3692298" y="3862740"/>
            <a:chExt cx="1191486" cy="1427249"/>
          </a:xfrm>
        </p:grpSpPr>
        <p:sp>
          <p:nvSpPr>
            <p:cNvPr id="31" name="Rectangle 30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JTusgi</a:t>
              </a:r>
              <a:endParaRPr lang="en-US"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009502" y="1740488"/>
            <a:ext cx="1351914" cy="1589545"/>
            <a:chOff x="3692298" y="3862740"/>
            <a:chExt cx="1191486" cy="1427249"/>
          </a:xfrm>
        </p:grpSpPr>
        <p:sp>
          <p:nvSpPr>
            <p:cNvPr id="35" name="Rectangle 34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JTsugi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956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out the library</a:t>
            </a:r>
          </a:p>
          <a:p>
            <a:r>
              <a:rPr lang="en-US" dirty="0" smtClean="0"/>
              <a:t>Build LTI 2 registration servlet</a:t>
            </a:r>
          </a:p>
          <a:p>
            <a:r>
              <a:rPr lang="en-US" dirty="0" smtClean="0"/>
              <a:t>Build administrator interface</a:t>
            </a:r>
          </a:p>
          <a:p>
            <a:pPr lvl="1"/>
            <a:r>
              <a:rPr lang="en-US" dirty="0" smtClean="0"/>
              <a:t>Configure database / manage keys</a:t>
            </a:r>
          </a:p>
          <a:p>
            <a:pPr lvl="1"/>
            <a:r>
              <a:rPr lang="en-US" dirty="0" smtClean="0"/>
              <a:t>Developer console</a:t>
            </a:r>
          </a:p>
          <a:p>
            <a:pPr lvl="1"/>
            <a:r>
              <a:rPr lang="en-US" dirty="0" smtClean="0"/>
              <a:t>Tool hosting / installer (CASA Perhaps?)</a:t>
            </a:r>
          </a:p>
          <a:p>
            <a:r>
              <a:rPr lang="en-US" dirty="0" smtClean="0"/>
              <a:t>Explore </a:t>
            </a:r>
            <a:r>
              <a:rPr lang="en-US" dirty="0" err="1" smtClean="0"/>
              <a:t>org.sakaiproject.tsugi</a:t>
            </a:r>
            <a:r>
              <a:rPr lang="en-US" dirty="0" smtClean="0"/>
              <a:t>...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9934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Instructions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91560" y="1638017"/>
            <a:ext cx="384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CCFFCC"/>
                </a:solidFill>
              </a:rPr>
              <a:t>www.tsugi.org</a:t>
            </a:r>
            <a:endParaRPr lang="en-US" sz="4800" dirty="0">
              <a:solidFill>
                <a:srgbClr val="CCFFCC"/>
              </a:solidFill>
            </a:endParaRPr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3545"/>
            <a:ext cx="9144000" cy="36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4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You...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91560" y="3002524"/>
            <a:ext cx="384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CCFFCC"/>
                </a:solidFill>
              </a:rPr>
              <a:t>www.tsugi.org</a:t>
            </a:r>
            <a:endParaRPr lang="en-US" sz="48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53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Hosting Container (i.e. Like a B2)</a:t>
            </a:r>
          </a:p>
          <a:p>
            <a:pPr lvl="1"/>
            <a:r>
              <a:rPr lang="en-US" dirty="0" smtClean="0"/>
              <a:t>PHP now, Java in development</a:t>
            </a:r>
          </a:p>
          <a:p>
            <a:r>
              <a:rPr lang="en-US" dirty="0" smtClean="0"/>
              <a:t>Based on IMS Specifications</a:t>
            </a:r>
          </a:p>
          <a:p>
            <a:pPr lvl="1"/>
            <a:r>
              <a:rPr lang="en-US" dirty="0" smtClean="0"/>
              <a:t>LTI 1.x / LTI 2.x / IMS Settings / Common Cartridge / Caliper / CASA / Roster / </a:t>
            </a:r>
            <a:r>
              <a:rPr lang="en-US" dirty="0" err="1" smtClean="0"/>
              <a:t>Gradebook</a:t>
            </a:r>
            <a:r>
              <a:rPr lang="en-US" dirty="0" smtClean="0"/>
              <a:t> / ....</a:t>
            </a:r>
          </a:p>
          <a:p>
            <a:r>
              <a:rPr lang="en-US" dirty="0" smtClean="0"/>
              <a:t>Tools can run on a campus hosting platform or commercial provider or cloud</a:t>
            </a:r>
          </a:p>
          <a:p>
            <a:r>
              <a:rPr lang="en-US" dirty="0" smtClean="0"/>
              <a:t>Tools are "installed" into hosting containers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30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2003 Sakai Proposal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186" y="6296880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http://www-</a:t>
            </a:r>
            <a:r>
              <a:rPr lang="en-US" dirty="0" err="1" smtClean="0"/>
              <a:t>personal.umich.edu</a:t>
            </a:r>
            <a:r>
              <a:rPr lang="en-US" dirty="0" smtClean="0"/>
              <a:t>/~csev/papers/2004/2004_03_01_mellon_sakai_proposal.pdf</a:t>
            </a:r>
            <a:endParaRPr lang="en-US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5" y="2418229"/>
            <a:ext cx="8623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1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noFill/>
          <a:ln w="25400" cap="flat" cmpd="sng" algn="ctr">
            <a:solidFill>
              <a:srgbClr val="03A4E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Arrow Connector 27"/>
          <p:cNvCxnSpPr/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noFill/>
          <a:ln w="25400" cap="flat" cmpd="sng" algn="ctr">
            <a:solidFill>
              <a:srgbClr val="F49122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9" name="Straight Arrow Connector 28"/>
          <p:cNvCxnSpPr/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noFill/>
          <a:ln w="25400" cap="flat" cmpd="sng" algn="ctr">
            <a:solidFill>
              <a:srgbClr val="F8C84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0" name="Straight Arrow Connector 29"/>
          <p:cNvCxnSpPr/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noFill/>
          <a:ln w="25400" cap="flat" cmpd="sng" algn="ctr">
            <a:solidFill>
              <a:srgbClr val="0A498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" name="Straight Arrow Connector 30"/>
          <p:cNvCxnSpPr/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noFill/>
          <a:ln w="25400" cap="flat" cmpd="sng" algn="ctr">
            <a:solidFill>
              <a:srgbClr val="5B608B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2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noFill/>
          <a:ln w="25400" cap="flat" cmpd="sng" algn="ctr">
            <a:solidFill>
              <a:srgbClr val="373737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6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Arrow Connector 36"/>
          <p:cNvCxnSpPr/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noFill/>
          <a:ln w="25400" cap="flat" cmpd="sng" algn="ctr">
            <a:solidFill>
              <a:srgbClr val="DD341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8" name="TextBox 37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rgbClr val="3333CC">
                <a:alpha val="75000"/>
              </a:srgbClr>
            </a:glow>
          </a:effec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...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 flipH="1" flipV="1">
            <a:off x="4064794" y="3836194"/>
            <a:ext cx="1816100" cy="1179512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40" name="Picture 3" descr="Untitle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0600"/>
            <a:ext cx="1595438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Cloud Callout 40"/>
          <p:cNvSpPr/>
          <p:nvPr/>
        </p:nvSpPr>
        <p:spPr>
          <a:xfrm>
            <a:off x="7315200" y="304800"/>
            <a:ext cx="1600200" cy="762000"/>
          </a:xfrm>
          <a:prstGeom prst="cloudCallout">
            <a:avLst>
              <a:gd name="adj1" fmla="val -44476"/>
              <a:gd name="adj2" fmla="val 69592"/>
            </a:avLst>
          </a:prstGeom>
          <a:gradFill rotWithShape="1">
            <a:gsLst>
              <a:gs pos="0">
                <a:srgbClr val="3333CC">
                  <a:tint val="100000"/>
                  <a:shade val="100000"/>
                  <a:satMod val="130000"/>
                </a:srgbClr>
              </a:gs>
              <a:gs pos="100000">
                <a:srgbClr val="3333CC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3333C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WTD?</a:t>
            </a:r>
          </a:p>
        </p:txBody>
      </p:sp>
      <p:pic>
        <p:nvPicPr>
          <p:cNvPr id="42" name="Picture 5" descr="Untitled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2420938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2" descr="Instructure_Icon_bigger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3340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42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83238" y="1257300"/>
            <a:ext cx="914400" cy="464820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L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T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I</a:t>
            </a:r>
          </a:p>
        </p:txBody>
      </p:sp>
      <p:pic>
        <p:nvPicPr>
          <p:cNvPr id="5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endCxn id="4" idx="1"/>
          </p:cNvCxnSpPr>
          <p:nvPr/>
        </p:nvCxnSpPr>
        <p:spPr>
          <a:xfrm rot="16200000" flipH="1">
            <a:off x="3325019" y="1323181"/>
            <a:ext cx="2438400" cy="20780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4" idx="1"/>
          </p:cNvCxnSpPr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  <a:endCxn id="4" idx="1"/>
          </p:cNvCxnSpPr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1"/>
          </p:cNvCxnSpPr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1"/>
          </p:cNvCxnSpPr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4" idx="1"/>
          </p:cNvCxnSpPr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>
            <a:stCxn id="7" idx="2"/>
            <a:endCxn id="4" idx="1"/>
          </p:cNvCxnSpPr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23"/>
          <p:cNvSpPr txBox="1">
            <a:spLocks noChangeArrowheads="1"/>
          </p:cNvSpPr>
          <p:nvPr/>
        </p:nvSpPr>
        <p:spPr bwMode="auto">
          <a:xfrm>
            <a:off x="7391400" y="4419600"/>
            <a:ext cx="749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PHP</a:t>
            </a:r>
          </a:p>
          <a:p>
            <a:pPr algn="ctr" eaLnBrk="1" hangingPunct="1"/>
            <a:r>
              <a:rPr lang="en-US"/>
              <a:t>Java</a:t>
            </a:r>
          </a:p>
          <a:p>
            <a:pPr algn="ctr" eaLnBrk="1" hangingPunct="1"/>
            <a:r>
              <a:rPr lang="en-US"/>
              <a:t>C#</a:t>
            </a:r>
          </a:p>
        </p:txBody>
      </p:sp>
      <p:pic>
        <p:nvPicPr>
          <p:cNvPr id="19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chemeClr val="accent2">
                <a:alpha val="75000"/>
              </a:schemeClr>
            </a:glo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ea typeface="+mn-ea"/>
                <a:cs typeface="+mn-cs"/>
              </a:rPr>
              <a:t>...</a:t>
            </a:r>
          </a:p>
        </p:txBody>
      </p:sp>
      <p:cxnSp>
        <p:nvCxnSpPr>
          <p:cNvPr id="21" name="Straight Arrow Connector 20"/>
          <p:cNvCxnSpPr>
            <a:endCxn id="4" idx="1"/>
          </p:cNvCxnSpPr>
          <p:nvPr/>
        </p:nvCxnSpPr>
        <p:spPr>
          <a:xfrm rot="5400000" flipH="1" flipV="1">
            <a:off x="4189413" y="3940175"/>
            <a:ext cx="1752600" cy="103505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275" y="48006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478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>
            <a:endCxn id="4" idx="1"/>
          </p:cNvCxnSpPr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2" descr="Instructure_Icon_bigge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4102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Untitled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2743200"/>
            <a:ext cx="2420937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895231" y="5410200"/>
            <a:ext cx="68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But...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30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"Large Midwestern University"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48124" y="1575263"/>
            <a:ext cx="1872335" cy="1358297"/>
            <a:chOff x="2515795" y="1061473"/>
            <a:chExt cx="1872335" cy="1358297"/>
          </a:xfrm>
        </p:grpSpPr>
        <p:sp>
          <p:nvSpPr>
            <p:cNvPr id="19" name="Rectangle 18"/>
            <p:cNvSpPr/>
            <p:nvPr/>
          </p:nvSpPr>
          <p:spPr>
            <a:xfrm>
              <a:off x="2515795" y="1061473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20" name="Picture 8" descr="Sakai-logo-transpare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439" y="1470895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21" name="Picture 20" descr="coursesma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" y="4111164"/>
            <a:ext cx="952500" cy="952500"/>
          </a:xfrm>
          <a:prstGeom prst="rect">
            <a:avLst/>
          </a:prstGeom>
        </p:spPr>
      </p:pic>
      <p:pic>
        <p:nvPicPr>
          <p:cNvPr id="22" name="Picture 21" descr="piazz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92" y="4111164"/>
            <a:ext cx="952500" cy="952500"/>
          </a:xfrm>
          <a:prstGeom prst="rect">
            <a:avLst/>
          </a:prstGeom>
        </p:spPr>
      </p:pic>
      <p:pic>
        <p:nvPicPr>
          <p:cNvPr id="23" name="Picture 22" descr="bbb_bigg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74" y="4111164"/>
            <a:ext cx="952500" cy="952500"/>
          </a:xfrm>
          <a:prstGeom prst="rect">
            <a:avLst/>
          </a:prstGeom>
        </p:spPr>
      </p:pic>
      <p:pic>
        <p:nvPicPr>
          <p:cNvPr id="24" name="Picture 23" descr="wileyplu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08" y="4111164"/>
            <a:ext cx="952500" cy="952500"/>
          </a:xfrm>
          <a:prstGeom prst="rect">
            <a:avLst/>
          </a:prstGeom>
        </p:spPr>
      </p:pic>
      <p:cxnSp>
        <p:nvCxnSpPr>
          <p:cNvPr id="26" name="Straight Connector 25"/>
          <p:cNvCxnSpPr>
            <a:stCxn id="19" idx="2"/>
            <a:endCxn id="21" idx="0"/>
          </p:cNvCxnSpPr>
          <p:nvPr/>
        </p:nvCxnSpPr>
        <p:spPr>
          <a:xfrm flipH="1">
            <a:off x="824875" y="2933560"/>
            <a:ext cx="3759417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2"/>
            <a:endCxn id="24" idx="0"/>
          </p:cNvCxnSpPr>
          <p:nvPr/>
        </p:nvCxnSpPr>
        <p:spPr>
          <a:xfrm flipH="1">
            <a:off x="2158458" y="2933560"/>
            <a:ext cx="2425834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35" idx="0"/>
          </p:cNvCxnSpPr>
          <p:nvPr/>
        </p:nvCxnSpPr>
        <p:spPr>
          <a:xfrm flipH="1">
            <a:off x="3466352" y="2933560"/>
            <a:ext cx="1117940" cy="12373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2"/>
            <a:endCxn id="23" idx="0"/>
          </p:cNvCxnSpPr>
          <p:nvPr/>
        </p:nvCxnSpPr>
        <p:spPr>
          <a:xfrm>
            <a:off x="4584292" y="2933560"/>
            <a:ext cx="241332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2"/>
            <a:endCxn id="22" idx="0"/>
          </p:cNvCxnSpPr>
          <p:nvPr/>
        </p:nvCxnSpPr>
        <p:spPr>
          <a:xfrm>
            <a:off x="4584292" y="2933560"/>
            <a:ext cx="3882150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16540" y="4402748"/>
            <a:ext cx="59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.......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7897" y="5651224"/>
            <a:ext cx="4956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Looks pretty cool.... But...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957" y="4111164"/>
            <a:ext cx="952500" cy="952500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19" idx="2"/>
            <a:endCxn id="33" idx="0"/>
          </p:cNvCxnSpPr>
          <p:nvPr/>
        </p:nvCxnSpPr>
        <p:spPr>
          <a:xfrm>
            <a:off x="4584292" y="2933560"/>
            <a:ext cx="1574915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ongsight_eyeball_logo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2913528" y="4170928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2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558800"/>
            <a:ext cx="9144000" cy="5727093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154177" y="2056258"/>
            <a:ext cx="1872335" cy="1358297"/>
            <a:chOff x="3843106" y="1549077"/>
            <a:chExt cx="1872335" cy="1358297"/>
          </a:xfrm>
        </p:grpSpPr>
        <p:sp>
          <p:nvSpPr>
            <p:cNvPr id="44" name="Rectangle 43"/>
            <p:cNvSpPr/>
            <p:nvPr/>
          </p:nvSpPr>
          <p:spPr>
            <a:xfrm>
              <a:off x="3843106" y="1549077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45" name="Picture 8" descr="Sakai-logo-transparen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750" y="1958499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46" name="Picture 45" descr="coursesma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26" y="1782907"/>
            <a:ext cx="952500" cy="95250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7310"/>
            <a:ext cx="952500" cy="952500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9" y="772306"/>
            <a:ext cx="952500" cy="952500"/>
          </a:xfrm>
          <a:prstGeom prst="rect">
            <a:avLst/>
          </a:prstGeom>
        </p:spPr>
      </p:pic>
      <p:pic>
        <p:nvPicPr>
          <p:cNvPr id="49" name="Picture 48" descr="wileypl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75" y="3661223"/>
            <a:ext cx="952500" cy="952500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44" idx="3"/>
            <a:endCxn id="46" idx="1"/>
          </p:cNvCxnSpPr>
          <p:nvPr/>
        </p:nvCxnSpPr>
        <p:spPr>
          <a:xfrm flipV="1">
            <a:off x="6026512" y="2259157"/>
            <a:ext cx="1693614" cy="476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4" idx="1"/>
          </p:cNvCxnSpPr>
          <p:nvPr/>
        </p:nvCxnSpPr>
        <p:spPr>
          <a:xfrm flipH="1">
            <a:off x="1966175" y="2735407"/>
            <a:ext cx="2188002" cy="14590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3"/>
            <a:endCxn id="19" idx="1"/>
          </p:cNvCxnSpPr>
          <p:nvPr/>
        </p:nvCxnSpPr>
        <p:spPr>
          <a:xfrm>
            <a:off x="6026512" y="2735407"/>
            <a:ext cx="1336653" cy="1071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4" idx="1"/>
            <a:endCxn id="48" idx="3"/>
          </p:cNvCxnSpPr>
          <p:nvPr/>
        </p:nvCxnSpPr>
        <p:spPr>
          <a:xfrm flipH="1" flipV="1">
            <a:off x="1680829" y="1248556"/>
            <a:ext cx="2473348" cy="1486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4" idx="1"/>
            <a:endCxn id="47" idx="3"/>
          </p:cNvCxnSpPr>
          <p:nvPr/>
        </p:nvCxnSpPr>
        <p:spPr>
          <a:xfrm flipH="1">
            <a:off x="952500" y="2735407"/>
            <a:ext cx="3201677" cy="1981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966175" y="4343082"/>
            <a:ext cx="6950329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Where is the user data??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when there are 50 apps?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if the app is free and hosted by a professor?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if we stop paying the license?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6900" y="929919"/>
            <a:ext cx="952500" cy="952500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4" idx="1"/>
            <a:endCxn id="86" idx="2"/>
          </p:cNvCxnSpPr>
          <p:nvPr/>
        </p:nvCxnSpPr>
        <p:spPr>
          <a:xfrm flipH="1" flipV="1">
            <a:off x="3613150" y="1882419"/>
            <a:ext cx="541027" cy="852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7363165" y="3412420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6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1117</TotalTime>
  <Words>880</Words>
  <Application>Microsoft Macintosh PowerPoint</Application>
  <PresentationFormat>On-screen Show (4:3)</PresentationFormat>
  <Paragraphs>211</Paragraphs>
  <Slides>30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Black</vt:lpstr>
      <vt:lpstr>Building Scalable IMS LTI Tools Using the TSUGI Framework</vt:lpstr>
      <vt:lpstr>PowerPoint Presentation</vt:lpstr>
      <vt:lpstr>Installation Instructions</vt:lpstr>
      <vt:lpstr>Project Tsugi</vt:lpstr>
      <vt:lpstr>From the 2003 Sakai Proposal</vt:lpstr>
      <vt:lpstr>PowerPoint Presentation</vt:lpstr>
      <vt:lpstr>PowerPoint Presentation</vt:lpstr>
      <vt:lpstr>"Large Midwestern University"</vt:lpstr>
      <vt:lpstr>PowerPoint Presentation</vt:lpstr>
      <vt:lpstr>PowerPoint Presentation</vt:lpstr>
      <vt:lpstr>LTI 1.x versus LTI 2.x and Beyond</vt:lpstr>
      <vt:lpstr>Multiple LMS Campus + App Store</vt:lpstr>
      <vt:lpstr>Multiple LMS Campus + App Store</vt:lpstr>
      <vt:lpstr>Multiple LMS Campus + App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PHP Tsugi</vt:lpstr>
      <vt:lpstr>PHP Tsugi Tool Code</vt:lpstr>
      <vt:lpstr>Demo</vt:lpstr>
      <vt:lpstr>PHP Tsugi Next Steps</vt:lpstr>
      <vt:lpstr>Java Tsugi</vt:lpstr>
      <vt:lpstr>Java Tsugi Tool Code</vt:lpstr>
      <vt:lpstr>PowerPoint Presentation</vt:lpstr>
      <vt:lpstr>PowerPoint Presentation</vt:lpstr>
      <vt:lpstr>Deploying Java Tsugi Apps</vt:lpstr>
      <vt:lpstr>Java Tsugi Next Steps</vt:lpstr>
      <vt:lpstr>Thank You...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45</cp:revision>
  <dcterms:created xsi:type="dcterms:W3CDTF">2014-06-02T12:36:59Z</dcterms:created>
  <dcterms:modified xsi:type="dcterms:W3CDTF">2016-05-22T01:32:11Z</dcterms:modified>
</cp:coreProperties>
</file>